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</p:sldMasterIdLst>
  <p:notesMasterIdLst>
    <p:notesMasterId r:id="rId12"/>
  </p:notesMasterIdLst>
  <p:sldIdLst>
    <p:sldId id="256" r:id="rId5"/>
    <p:sldId id="263" r:id="rId6"/>
    <p:sldId id="264" r:id="rId7"/>
    <p:sldId id="265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58" autoAdjust="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C82D2-1064-4096-82D4-8D01FFA810E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B7F3A-E839-4795-B240-8E57F1B06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E3735F-6397-4DEA-9EFE-374185207B8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044EF-8DC9-48DA-9FFB-965A1B457E5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63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9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2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5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48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2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86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5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7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68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65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EABF-B7BE-47D7-9B15-7666596C7B6A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2EDA8-C68F-4212-AAC3-0A7078520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245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59536-F76A-40FC-9502-FF2403445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131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03351-CE7D-4430-ABDE-7B63057EA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8917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75D3C-2E68-422B-9E2E-1485A7FAB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391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01C7-4DF5-4458-A374-930D8C3A5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929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73802-6ABE-4E83-A569-73B395110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343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4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3C3B-4DF5-4F2B-844E-429695A85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82530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6C93B-4730-490D-A022-0F34BE0F8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591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6873-CAE4-41FB-86A4-221094C63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8599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18466-4F7C-461E-BB19-7E285C21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6605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1664-0F36-4AFC-B215-1C3A19A83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9549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94C9-DFC7-4659-8FC3-862C27F24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835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9899-FB08-492B-9DFD-BE6C226C5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9227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FFB18-E6E8-491B-96EC-CDAF47C4D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7900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hclogo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30480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371600" y="6096000"/>
            <a:ext cx="6477000" cy="457200"/>
            <a:chOff x="720" y="3960"/>
            <a:chExt cx="10200" cy="720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720" y="3960"/>
              <a:ext cx="5040" cy="360"/>
            </a:xfrm>
            <a:prstGeom prst="rect">
              <a:avLst/>
            </a:prstGeom>
            <a:gradFill rotWithShape="1">
              <a:gsLst>
                <a:gs pos="0">
                  <a:srgbClr val="008080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sz="1200" b="1">
                  <a:solidFill>
                    <a:srgbClr val="FFFFFF"/>
                  </a:solidFill>
                </a:rPr>
                <a:t>JOY</a:t>
              </a:r>
              <a:endParaRPr lang="en-US" sz="3200" b="1">
                <a:latin typeface="Calisto MT" pitchFamily="18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760" y="3960"/>
              <a:ext cx="5160" cy="360"/>
            </a:xfrm>
            <a:prstGeom prst="rect">
              <a:avLst/>
            </a:prstGeom>
            <a:gradFill rotWithShape="1">
              <a:gsLst>
                <a:gs pos="0">
                  <a:srgbClr val="008080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 b="1">
                  <a:solidFill>
                    <a:srgbClr val="FFFFFF"/>
                  </a:solidFill>
                </a:rPr>
                <a:t>INNOVATION</a:t>
              </a:r>
              <a:endParaRPr lang="en-US" sz="3200" b="1">
                <a:latin typeface="Calisto MT" pitchFamily="18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720" y="4320"/>
              <a:ext cx="5040" cy="36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100000">
                  <a:srgbClr val="0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sz="1200" b="1">
                  <a:solidFill>
                    <a:srgbClr val="FFFFFF"/>
                  </a:solidFill>
                </a:rPr>
                <a:t>TRANSPARENCY</a:t>
              </a:r>
              <a:endParaRPr lang="en-US" sz="3200" b="1">
                <a:latin typeface="Calisto MT" pitchFamily="18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5760" y="4320"/>
              <a:ext cx="5160" cy="36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100000">
                  <a:srgbClr val="0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200" b="1">
                  <a:solidFill>
                    <a:srgbClr val="FFFFFF"/>
                  </a:solidFill>
                </a:rPr>
                <a:t>EMPOWERMENT</a:t>
              </a:r>
              <a:endParaRPr lang="en-US" sz="3200" b="1">
                <a:latin typeface="Calisto MT" pitchFamily="18" charset="0"/>
              </a:endParaRPr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533665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27936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2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82505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401203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8586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792013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959559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5054762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28101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646202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9052644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245225"/>
            <a:ext cx="47244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73E724-B045-415C-BDFE-F897411CE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75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6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5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fld id="{9302CD0B-2432-41EF-9DC1-62B70CBB472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94A0D08E-74D9-4ADD-A105-C995EF611C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EABF-B7BE-47D7-9B15-7666596C7B6A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BA20-F33D-49E3-B77B-24E92143A0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ssentia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1403210" cy="84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79787"/>
            <a:ext cx="7089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36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711" r:id="rId12"/>
    <p:sldLayoutId id="214748371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solidFill>
            <a:srgbClr val="993366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800080">
              <a:alpha val="6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5225"/>
            <a:ext cx="472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B7D3D71-E8CE-47D7-AA1C-12D4F4470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1" name="Picture 9" descr="fhclogo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2200"/>
            <a:ext cx="15811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4100" name="Group 12"/>
          <p:cNvGrpSpPr>
            <a:grpSpLocks/>
          </p:cNvGrpSpPr>
          <p:nvPr/>
        </p:nvGrpSpPr>
        <p:grpSpPr bwMode="auto">
          <a:xfrm>
            <a:off x="-3175" y="1588"/>
            <a:ext cx="311150" cy="6856412"/>
            <a:chOff x="-2" y="1"/>
            <a:chExt cx="196" cy="4319"/>
          </a:xfrm>
        </p:grpSpPr>
        <p:sp>
          <p:nvSpPr>
            <p:cNvPr id="4102" name="Rectangle 8"/>
            <p:cNvSpPr>
              <a:spLocks noChangeArrowheads="1"/>
            </p:cNvSpPr>
            <p:nvPr userDrawn="1"/>
          </p:nvSpPr>
          <p:spPr bwMode="auto">
            <a:xfrm rot="5400000">
              <a:off x="-625" y="624"/>
              <a:ext cx="1440" cy="194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9"/>
            <p:cNvSpPr>
              <a:spLocks noChangeArrowheads="1"/>
            </p:cNvSpPr>
            <p:nvPr userDrawn="1"/>
          </p:nvSpPr>
          <p:spPr bwMode="auto">
            <a:xfrm rot="5400000">
              <a:off x="-623" y="2063"/>
              <a:ext cx="1440" cy="194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10"/>
            <p:cNvSpPr>
              <a:spLocks noChangeArrowheads="1"/>
            </p:cNvSpPr>
            <p:nvPr userDrawn="1"/>
          </p:nvSpPr>
          <p:spPr bwMode="auto">
            <a:xfrm rot="5400000">
              <a:off x="-623" y="3503"/>
              <a:ext cx="1440" cy="194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01" name="Picture 11" descr="fhclogocol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6215063"/>
            <a:ext cx="1150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Elephant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0099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•"/>
        <a:defRPr sz="2400" b="1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99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.stewart@fhccp.or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/>
              <a:t>IMPROVING MORALE THROUGH PERFORMANCE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CINDY STEWART</a:t>
            </a:r>
          </a:p>
          <a:p>
            <a:r>
              <a:rPr lang="en-US" b="1" dirty="0">
                <a:solidFill>
                  <a:schemeClr val="tx1"/>
                </a:solidFill>
              </a:rPr>
              <a:t>PACHC ANNUAL MEETING</a:t>
            </a:r>
          </a:p>
          <a:p>
            <a:r>
              <a:rPr lang="en-US" b="1" dirty="0">
                <a:solidFill>
                  <a:schemeClr val="tx1"/>
                </a:solidFill>
              </a:rPr>
              <a:t>OCTOBER 12, 2016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Foundation of Performance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411662"/>
          </a:xfrm>
        </p:spPr>
        <p:txBody>
          <a:bodyPr/>
          <a:lstStyle/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Know what is expected of them</a:t>
            </a:r>
          </a:p>
          <a:p>
            <a:pPr eaLnBrk="1" hangingPunct="1"/>
            <a:r>
              <a:rPr lang="en-US" altLang="en-US" sz="2200" dirty="0"/>
              <a:t>Know what they expect from themselves</a:t>
            </a:r>
          </a:p>
          <a:p>
            <a:pPr eaLnBrk="1" hangingPunct="1"/>
            <a:r>
              <a:rPr lang="en-US" altLang="en-US" sz="2200" dirty="0"/>
              <a:t>Know their own limitations</a:t>
            </a:r>
          </a:p>
          <a:p>
            <a:pPr eaLnBrk="1" hangingPunct="1"/>
            <a:r>
              <a:rPr lang="en-US" altLang="en-US" sz="2200" dirty="0"/>
              <a:t>Know where to go for help</a:t>
            </a:r>
          </a:p>
          <a:p>
            <a:pPr eaLnBrk="1" hangingPunct="1"/>
            <a:r>
              <a:rPr lang="en-US" altLang="en-US" sz="2200" dirty="0"/>
              <a:t>Honest Feedback</a:t>
            </a:r>
          </a:p>
          <a:p>
            <a:pPr eaLnBrk="1" hangingPunct="1"/>
            <a:r>
              <a:rPr lang="en-US" altLang="en-US" sz="2200" dirty="0"/>
              <a:t>Measurement against established goals</a:t>
            </a:r>
          </a:p>
          <a:p>
            <a:pPr eaLnBrk="1" hangingPunct="1"/>
            <a:endParaRPr lang="en-US" altLang="en-US" sz="2200" dirty="0"/>
          </a:p>
        </p:txBody>
      </p:sp>
      <p:pic>
        <p:nvPicPr>
          <p:cNvPr id="5124" name="Picture 6" descr="MCj030303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1425" y="2095500"/>
            <a:ext cx="3230563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17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Reasons for Poor Performance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3400" y="12954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Does not know what is expected (documented responsibilities)</a:t>
            </a:r>
          </a:p>
          <a:p>
            <a:pPr eaLnBrk="1" hangingPunct="1"/>
            <a:r>
              <a:rPr lang="en-US" altLang="en-US" sz="2200" dirty="0"/>
              <a:t>Does not know how they are doing (measurable feedback)</a:t>
            </a:r>
          </a:p>
          <a:p>
            <a:pPr eaLnBrk="1" hangingPunct="1"/>
            <a:r>
              <a:rPr lang="en-US" altLang="en-US" sz="2200" dirty="0"/>
              <a:t>Cannot do (training issue)</a:t>
            </a:r>
          </a:p>
          <a:p>
            <a:pPr eaLnBrk="1" hangingPunct="1"/>
            <a:r>
              <a:rPr lang="en-US" altLang="en-US" sz="2200" dirty="0"/>
              <a:t>Will not do (attitude problem)</a:t>
            </a:r>
          </a:p>
          <a:p>
            <a:pPr eaLnBrk="1" hangingPunct="1"/>
            <a:r>
              <a:rPr lang="en-US" altLang="en-US" sz="2200" dirty="0"/>
              <a:t>Lacks organizational support (process problem)</a:t>
            </a:r>
          </a:p>
          <a:p>
            <a:pPr eaLnBrk="1" hangingPunct="1"/>
            <a:r>
              <a:rPr lang="en-US" altLang="en-US" sz="2200" dirty="0"/>
              <a:t>Poor relationship with the leader (honest self-awareness)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“POOR PERFORMANCE CANNOT BE IGNORED.  SUPERVISOR INERTIA WILL REDUCE STAFF MORALE, LOWER PRODUCTIVITY, AND IMPACT PATIENT CARE.”  </a:t>
            </a:r>
          </a:p>
          <a:p>
            <a:pPr marL="0" indent="0" algn="ctr">
              <a:buNone/>
            </a:pP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the Conversation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Deal With…</a:t>
            </a:r>
          </a:p>
          <a:p>
            <a:r>
              <a:rPr lang="en-US" dirty="0"/>
              <a:t>The Cause</a:t>
            </a:r>
          </a:p>
          <a:p>
            <a:r>
              <a:rPr lang="en-US" dirty="0"/>
              <a:t>Problems while small</a:t>
            </a:r>
          </a:p>
          <a:p>
            <a:r>
              <a:rPr lang="en-US" dirty="0"/>
              <a:t>Problems in private</a:t>
            </a:r>
          </a:p>
          <a:p>
            <a:r>
              <a:rPr lang="en-US" dirty="0"/>
              <a:t>Performance not person</a:t>
            </a:r>
          </a:p>
          <a:p>
            <a:r>
              <a:rPr lang="en-US" dirty="0"/>
              <a:t>Description not evaluation</a:t>
            </a:r>
          </a:p>
          <a:p>
            <a:r>
              <a:rPr lang="en-US" dirty="0"/>
              <a:t>The 80/20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4209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Don’t…</a:t>
            </a:r>
          </a:p>
          <a:p>
            <a:r>
              <a:rPr lang="en-US" dirty="0"/>
              <a:t>Fill the silence</a:t>
            </a:r>
          </a:p>
          <a:p>
            <a:r>
              <a:rPr lang="en-US" dirty="0"/>
              <a:t>Comment on attitude</a:t>
            </a:r>
          </a:p>
          <a:p>
            <a:r>
              <a:rPr lang="en-US" dirty="0"/>
              <a:t>Take sides</a:t>
            </a:r>
          </a:p>
          <a:p>
            <a:r>
              <a:rPr lang="en-US" dirty="0"/>
              <a:t>Sugar coat the issues</a:t>
            </a:r>
          </a:p>
          <a:p>
            <a:r>
              <a:rPr lang="en-US" dirty="0"/>
              <a:t>Share personal experience</a:t>
            </a:r>
          </a:p>
          <a:p>
            <a:r>
              <a:rPr lang="en-US" dirty="0"/>
              <a:t>Hesitate to get help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3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Determine harassment or whistle blower</a:t>
            </a:r>
          </a:p>
          <a:p>
            <a:r>
              <a:rPr lang="en-US" dirty="0"/>
              <a:t>Meet with both parties </a:t>
            </a:r>
            <a:r>
              <a:rPr lang="en-US" b="1" i="1" u="sng" dirty="0"/>
              <a:t>TOGETHER</a:t>
            </a:r>
            <a:endParaRPr lang="en-US" dirty="0"/>
          </a:p>
          <a:p>
            <a:r>
              <a:rPr lang="en-US" dirty="0"/>
              <a:t>Determine process or performance</a:t>
            </a:r>
          </a:p>
          <a:p>
            <a:r>
              <a:rPr lang="en-US" dirty="0"/>
              <a:t>Clarify process</a:t>
            </a:r>
          </a:p>
          <a:p>
            <a:r>
              <a:rPr lang="en-US" dirty="0"/>
              <a:t>Improve the performance</a:t>
            </a:r>
          </a:p>
          <a:p>
            <a:endParaRPr lang="en-US" dirty="0"/>
          </a:p>
        </p:txBody>
      </p:sp>
      <p:pic>
        <p:nvPicPr>
          <p:cNvPr id="1026" name="Picture 2" descr="C:\Users\Cindy Stewart\AppData\Local\Microsoft\Windows\INetCache\IE\32DBP191\conflict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928" y="1905000"/>
            <a:ext cx="226679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18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Success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Plan your approach</a:t>
            </a:r>
          </a:p>
          <a:p>
            <a:r>
              <a:rPr lang="en-US" dirty="0"/>
              <a:t>Anticipate issues</a:t>
            </a:r>
          </a:p>
          <a:p>
            <a:r>
              <a:rPr lang="en-US" dirty="0"/>
              <a:t>Know your personal barriers</a:t>
            </a:r>
          </a:p>
          <a:p>
            <a:r>
              <a:rPr lang="en-US" dirty="0"/>
              <a:t>Seek advice</a:t>
            </a:r>
          </a:p>
          <a:p>
            <a:r>
              <a:rPr lang="en-US" dirty="0"/>
              <a:t>Scenario planning</a:t>
            </a:r>
          </a:p>
          <a:p>
            <a:r>
              <a:rPr lang="en-US" dirty="0"/>
              <a:t>Practice, practice, practice</a:t>
            </a:r>
          </a:p>
          <a:p>
            <a:r>
              <a:rPr lang="en-US" dirty="0"/>
              <a:t>Document</a:t>
            </a:r>
          </a:p>
        </p:txBody>
      </p:sp>
      <p:pic>
        <p:nvPicPr>
          <p:cNvPr id="7170" name="Picture 2" descr="C:\Users\cindy.stewart\AppData\Local\Microsoft\Windows\Temporary Internet Files\Content.IE5\4F84EJ12\Super_Powers_Collection_(logo)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36" y="1828800"/>
            <a:ext cx="4114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49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Essential Elements   </a:t>
            </a:r>
          </a:p>
        </p:txBody>
      </p:sp>
      <p:pic>
        <p:nvPicPr>
          <p:cNvPr id="25603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752600"/>
            <a:ext cx="2057400" cy="1423988"/>
          </a:xfrm>
        </p:spPr>
      </p:pic>
      <p:sp>
        <p:nvSpPr>
          <p:cNvPr id="25604" name="Content Placeholder 4"/>
          <p:cNvSpPr>
            <a:spLocks noGrp="1"/>
          </p:cNvSpPr>
          <p:nvPr>
            <p:ph sz="half" idx="2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altLang="en-US"/>
          </a:p>
          <a:p>
            <a:pPr marL="0" indent="0">
              <a:buFont typeface="Arial" charset="0"/>
              <a:buNone/>
            </a:pPr>
            <a:r>
              <a:rPr lang="en-US" altLang="en-US"/>
              <a:t>Cindy Stewart</a:t>
            </a:r>
          </a:p>
          <a:p>
            <a:pPr marL="0" indent="0">
              <a:buFont typeface="Arial" charset="0"/>
              <a:buNone/>
            </a:pPr>
            <a:r>
              <a:rPr lang="en-US" altLang="en-US"/>
              <a:t>Consultant</a:t>
            </a:r>
          </a:p>
          <a:p>
            <a:pPr marL="0" indent="0">
              <a:buFont typeface="Arial" charset="0"/>
              <a:buNone/>
            </a:pPr>
            <a:r>
              <a:rPr lang="en-US" altLang="en-US"/>
              <a:t>717-761-7380 ext. *4266</a:t>
            </a:r>
          </a:p>
          <a:p>
            <a:pPr marL="0" indent="0">
              <a:buFont typeface="Arial" charset="0"/>
              <a:buNone/>
            </a:pPr>
            <a:r>
              <a:rPr lang="en-US" altLang="en-US">
                <a:hlinkClick r:id="rId3"/>
              </a:rPr>
              <a:t>cindy.stewart@fhccp.org</a:t>
            </a:r>
            <a:endParaRPr lang="en-US" altLang="en-US"/>
          </a:p>
          <a:p>
            <a:pPr marL="0" indent="0">
              <a:buFont typeface="Arial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5042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HCCP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HCCP_Master_06201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lephan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 Elements</Template>
  <TotalTime>137</TotalTime>
  <Words>219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Calisto MT</vt:lpstr>
      <vt:lpstr>Constantia</vt:lpstr>
      <vt:lpstr>Elephant</vt:lpstr>
      <vt:lpstr>FHCCP</vt:lpstr>
      <vt:lpstr>Custom Design</vt:lpstr>
      <vt:lpstr>1_Default Design</vt:lpstr>
      <vt:lpstr>FHCCP_Master_062011</vt:lpstr>
      <vt:lpstr>IMPROVING MORALE THROUGH PERFORMANCE MANAGEMENT</vt:lpstr>
      <vt:lpstr>Foundation of Performance</vt:lpstr>
      <vt:lpstr>Reasons for Poor Performance</vt:lpstr>
      <vt:lpstr>Managing the Conversation</vt:lpstr>
      <vt:lpstr>Managing Conflict</vt:lpstr>
      <vt:lpstr>Managing Success</vt:lpstr>
      <vt:lpstr>Essential Elements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PROCESS VS. PERFORMANCE</dc:title>
  <dc:creator>Cindy Stewart</dc:creator>
  <cp:lastModifiedBy>Amanda Tekely</cp:lastModifiedBy>
  <cp:revision>13</cp:revision>
  <dcterms:created xsi:type="dcterms:W3CDTF">2015-09-30T13:22:32Z</dcterms:created>
  <dcterms:modified xsi:type="dcterms:W3CDTF">2016-09-19T21:48:36Z</dcterms:modified>
</cp:coreProperties>
</file>